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Ubuntu"/>
      <p:regular r:id="rId42"/>
      <p:bold r:id="rId43"/>
      <p:italic r:id="rId44"/>
      <p:boldItalic r:id="rId45"/>
    </p:embeddedFont>
    <p:embeddedFont>
      <p:font typeface="Noto Sans ExtraBold"/>
      <p:bold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Source Code Pro"/>
      <p:regular r:id="rId52"/>
      <p:bold r:id="rId53"/>
      <p:italic r:id="rId54"/>
      <p:boldItalic r:id="rId55"/>
    </p:embeddedFont>
    <p:embeddedFont>
      <p:font typeface="Righteous"/>
      <p:regular r:id="rId56"/>
    </p:embeddedFont>
    <p:embeddedFont>
      <p:font typeface="Source Code Pro Medium"/>
      <p:regular r:id="rId57"/>
      <p:bold r:id="rId58"/>
      <p:italic r:id="rId59"/>
      <p:boldItalic r:id="rId60"/>
    </p:embeddedFont>
    <p:embeddedFont>
      <p:font typeface="Source Code Pro ExtraBold"/>
      <p:bold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37">
          <p15:clr>
            <a:srgbClr val="A4A3A4"/>
          </p15:clr>
        </p15:guide>
        <p15:guide id="2" pos="11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37" orient="horz"/>
        <p:guide pos="113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Ubuntu-regular.fntdata"/><Relationship Id="rId41" Type="http://schemas.openxmlformats.org/officeDocument/2006/relationships/slide" Target="slides/slide36.xml"/><Relationship Id="rId44" Type="http://schemas.openxmlformats.org/officeDocument/2006/relationships/font" Target="fonts/Ubuntu-italic.fntdata"/><Relationship Id="rId43" Type="http://schemas.openxmlformats.org/officeDocument/2006/relationships/font" Target="fonts/Ubuntu-bold.fntdata"/><Relationship Id="rId46" Type="http://schemas.openxmlformats.org/officeDocument/2006/relationships/font" Target="fonts/NotoSansExtraBold-bold.fntdata"/><Relationship Id="rId45" Type="http://schemas.openxmlformats.org/officeDocument/2006/relationships/font" Target="fonts/Ubuntu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font" Target="fonts/NotoSansExtraBold-boldItalic.fntdata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ourceCodeProExtraBold-boldItalic.fntdata"/><Relationship Id="rId61" Type="http://schemas.openxmlformats.org/officeDocument/2006/relationships/font" Target="fonts/SourceCodeProExtra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CodePro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SourceCodePro-bold.fntdata"/><Relationship Id="rId52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55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54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57" Type="http://schemas.openxmlformats.org/officeDocument/2006/relationships/font" Target="fonts/SourceCodeProMedium-regular.fntdata"/><Relationship Id="rId12" Type="http://schemas.openxmlformats.org/officeDocument/2006/relationships/slide" Target="slides/slide7.xml"/><Relationship Id="rId56" Type="http://schemas.openxmlformats.org/officeDocument/2006/relationships/font" Target="fonts/Righteous-regular.fntdata"/><Relationship Id="rId15" Type="http://schemas.openxmlformats.org/officeDocument/2006/relationships/slide" Target="slides/slide10.xml"/><Relationship Id="rId59" Type="http://schemas.openxmlformats.org/officeDocument/2006/relationships/font" Target="fonts/SourceCodeProMedium-italic.fntdata"/><Relationship Id="rId14" Type="http://schemas.openxmlformats.org/officeDocument/2006/relationships/slide" Target="slides/slide9.xml"/><Relationship Id="rId58" Type="http://schemas.openxmlformats.org/officeDocument/2006/relationships/font" Target="fonts/SourceCodePro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ac831260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cac831260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bab1e3ec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bab1e3ec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bab1e3ec2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2bab1e3ec2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bab1e3ec2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bab1e3ec2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bab1e3ec2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bab1e3ec2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f2db1928f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f2db1928f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2f2db1928f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f2db1928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f2db1928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8692fadd3_0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8692fadd3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48692fadd3_0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e33937485_18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e33937485_18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4e33937485_18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e33937485_18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e33937485_18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4e33937485_18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e33937485_18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e33937485_18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4e33937485_18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9ee0da92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09ee0da92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e33937485_18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e33937485_18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4e33937485_18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e33937485_18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4e33937485_18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e33937485_18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e33937485_18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4e33937485_18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4e33937485_18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4e33937485_18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4e33937485_18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e33937485_18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e33937485_18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4e33937485_18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e33937485_18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e33937485_18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4e33937485_18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e33937485_18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e33937485_18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e33937485_18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e33937485_18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e33937485_18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e33937485_18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e33937485_18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4e33937485_18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2404aba7d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2404aba7d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f2404aba7d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e33937485_18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4e33937485_18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e33937485_18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4e33937485_18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e33937485_18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4e33937485_18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e33937485_18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e33937485_18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4e33937485_18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e33937485_18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4e33937485_18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e33937485_18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4e33937485_18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09ee0da923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09ee0da923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09ee0da923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cac831260d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cac831260d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cac831260d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9ee0da923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9ee0da923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09ee0da923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f2db1928f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f2db1928f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2f2db1928f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9ee0da923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9ee0da923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09ee0da923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9ee0da923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09ee0da923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09ee0da923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ac831260d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ac831260d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cac831260d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456200" y="3860000"/>
            <a:ext cx="1019700" cy="10197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9144000" cy="4338300"/>
          </a:xfrm>
          <a:prstGeom prst="rect">
            <a:avLst/>
          </a:prstGeom>
          <a:solidFill>
            <a:srgbClr val="FFD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715200" y="1231138"/>
            <a:ext cx="85206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15200" y="2001400"/>
            <a:ext cx="45888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 amt="48000"/>
          </a:blip>
          <a:srcRect b="0" l="0" r="0" t="12876"/>
          <a:stretch/>
        </p:blipFill>
        <p:spPr>
          <a:xfrm>
            <a:off x="568250" y="1"/>
            <a:ext cx="1821075" cy="10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 amt="48000"/>
          </a:blip>
          <a:srcRect b="10152" l="0" r="0" t="0"/>
          <a:stretch/>
        </p:blipFill>
        <p:spPr>
          <a:xfrm>
            <a:off x="2100524" y="2773200"/>
            <a:ext cx="1253851" cy="15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4">
            <a:alphaModFix amt="48000"/>
          </a:blip>
          <a:srcRect b="0" l="0" r="0" t="24851"/>
          <a:stretch/>
        </p:blipFill>
        <p:spPr>
          <a:xfrm>
            <a:off x="3685520" y="0"/>
            <a:ext cx="2063507" cy="10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324" y="278275"/>
            <a:ext cx="1709875" cy="8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4113775" y="2531350"/>
            <a:ext cx="20288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7">
            <a:alphaModFix/>
          </a:blip>
          <a:srcRect b="0" l="0" r="20691" t="0"/>
          <a:stretch/>
        </p:blipFill>
        <p:spPr>
          <a:xfrm>
            <a:off x="4891775" y="2063775"/>
            <a:ext cx="4252225" cy="28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937" y="2773200"/>
            <a:ext cx="1946651" cy="16269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Pos="0" sy="-100000" ky="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SECTION_HEADER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icrosoft JhengHe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">
  <p:cSld name="TITLE_AND_BODY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14325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14325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nsola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9"/>
          <p:cNvSpPr/>
          <p:nvPr/>
        </p:nvSpPr>
        <p:spPr>
          <a:xfrm>
            <a:off x="8458200" y="4733926"/>
            <a:ext cx="685800" cy="422700"/>
          </a:xfrm>
          <a:prstGeom prst="triangle">
            <a:avLst>
              <a:gd fmla="val 10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7086600" y="4903269"/>
            <a:ext cx="20574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0"/>
            <a:ext cx="9144000" cy="428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>
            <p:ph type="ctrTitle"/>
          </p:nvPr>
        </p:nvSpPr>
        <p:spPr>
          <a:xfrm>
            <a:off x="1377150" y="744550"/>
            <a:ext cx="3856800" cy="19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1"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1516750" y="2901450"/>
            <a:ext cx="28290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 1">
  <p:cSld name="SECTION_HEADER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311700" y="2948250"/>
            <a:ext cx="32475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9pPr>
          </a:lstStyle>
          <a:p/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900" y="250650"/>
            <a:ext cx="453000" cy="4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Source Code Pro ExtraBold"/>
                <a:ea typeface="Source Code Pro ExtraBold"/>
                <a:cs typeface="Source Code Pro ExtraBold"/>
                <a:sym typeface="Source Code Pr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單欄 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  <a:defRPr b="1" sz="2800">
                <a:solidFill>
                  <a:srgbClr val="0C0C0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302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hyperlink" Target="https://reurl.cc/klWNG9" TargetMode="External"/><Relationship Id="rId5" Type="http://schemas.openxmlformats.org/officeDocument/2006/relationships/hyperlink" Target="https://colab.research.google.com/drive/13bYDFs-B5LYZaQYCvmjJxA4N39yLQbXi?usp=sharing" TargetMode="External"/><Relationship Id="rId6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zvKadd9Cflc" TargetMode="External"/><Relationship Id="rId4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debeautify.org/jsonviewer" TargetMode="External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TeyaCkb2ylM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pi.openai.com/v1/completion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7.png"/><Relationship Id="rId13" Type="http://schemas.openxmlformats.org/officeDocument/2006/relationships/image" Target="../media/image12.png"/><Relationship Id="rId12" Type="http://schemas.openxmlformats.org/officeDocument/2006/relationships/hyperlink" Target="https://www.facebook.com/teach.for.tw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c/edreamerTW" TargetMode="External"/><Relationship Id="rId9" Type="http://schemas.openxmlformats.org/officeDocument/2006/relationships/hyperlink" Target="https://lin.ee/zasnezx" TargetMode="External"/><Relationship Id="rId14" Type="http://schemas.openxmlformats.org/officeDocument/2006/relationships/image" Target="../media/image42.jp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s://www.facebook.com/groups/1399641346792035" TargetMode="External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ngrok.com/" TargetMode="External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evelopers.line.biz/zh-hant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anager.line.biz/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line/line-bot-sdk-python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hyperlink" Target="https://forms.gle/3GyoGqfRPRnVJMLd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nai.com/blog/chatgpt/" TargetMode="External"/><Relationship Id="rId4" Type="http://schemas.openxmlformats.org/officeDocument/2006/relationships/hyperlink" Target="https://chat.openai.com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hateverywhere.app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youtu.be/7IfVws6daKQ" TargetMode="External"/><Relationship Id="rId6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ai.com/product" TargetMode="External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latform.openai.com/" TargetMode="External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ctrTitle"/>
          </p:nvPr>
        </p:nvSpPr>
        <p:spPr>
          <a:xfrm>
            <a:off x="1177000" y="882150"/>
            <a:ext cx="73413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2460">
                <a:latin typeface="Microsoft JhengHei"/>
                <a:ea typeface="Microsoft JhengHei"/>
                <a:cs typeface="Microsoft JhengHei"/>
                <a:sym typeface="Microsoft JhengHei"/>
              </a:rPr>
              <a:t>跟AI聊聊天</a:t>
            </a:r>
            <a:br>
              <a:rPr lang="zh-TW" sz="345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450">
                <a:latin typeface="Microsoft JhengHei"/>
                <a:ea typeface="Microsoft JhengHei"/>
                <a:cs typeface="Microsoft JhengHei"/>
                <a:sym typeface="Microsoft JhengHei"/>
              </a:rPr>
              <a:t>ChatGPT的應用與開發</a:t>
            </a:r>
            <a:endParaRPr sz="345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3935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茶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7400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米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10864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老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14328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師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17793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教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21257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室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24721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。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28186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黃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31650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信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35114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溢</a:t>
            </a:r>
            <a:endParaRPr b="1" sz="1100">
              <a:solidFill>
                <a:schemeClr val="lt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50" y="919125"/>
            <a:ext cx="1019401" cy="10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293375" y="2938025"/>
            <a:ext cx="5411100" cy="75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chemeClr val="accent6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指導單位：臺北市政府教育局</a:t>
            </a:r>
            <a:endParaRPr b="0" sz="1100">
              <a:solidFill>
                <a:schemeClr val="accent6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chemeClr val="accent6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主辦單位：臺北市資訊科技學科平臺、全國資訊科技學科中心</a:t>
            </a:r>
            <a:endParaRPr b="0" sz="1100">
              <a:solidFill>
                <a:schemeClr val="accent6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chemeClr val="accent6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協辦單位：臺北市立中崙高級中學、臺北市立成功高級中學、國立臺南第二高級中學</a:t>
            </a:r>
            <a:endParaRPr b="0" sz="1100">
              <a:solidFill>
                <a:schemeClr val="accent6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293375" y="3772325"/>
            <a:ext cx="48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簡報連結</a:t>
            </a:r>
            <a:r>
              <a:rPr lang="zh-TW">
                <a:solidFill>
                  <a:schemeClr val="lt1"/>
                </a:solidFill>
              </a:rPr>
              <a:t> |</a:t>
            </a:r>
            <a:r>
              <a:rPr lang="zh-TW">
                <a:solidFill>
                  <a:schemeClr val="lt1"/>
                </a:solidFill>
              </a:rPr>
              <a:t> </a:t>
            </a:r>
            <a:r>
              <a:rPr b="1" lang="zh-TW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筆記連結</a:t>
            </a:r>
            <a:endParaRPr b="1" u="sng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925" y="1855700"/>
            <a:ext cx="3041449" cy="301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 API？</a:t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使用線上服務很方便，無論是購物、訂機票或訂位，都可在指間完成。但是，這些服務到底是如何做到這一點？來看看 API 製作公司 MuleSoft 如何用簡明又有趣的方式說明 API 的妙用吧！&#10;&#10;影片出處：https://www.youtube.com/watch?v=s7wmiS2mSXY" id="223" name="Google Shape;223;p29" title="什麼是 API？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475" y="1468575"/>
            <a:ext cx="3950725" cy="29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/>
              <a:t>API</a:t>
            </a:r>
            <a:r>
              <a:rPr b="1" lang="zh-TW" sz="1000"/>
              <a:t>(Application Programming Interface,應用程式介面)</a:t>
            </a:r>
            <a:br>
              <a:rPr b="1" lang="zh-TW" sz="1000"/>
            </a:br>
            <a:r>
              <a:rPr lang="zh-TW"/>
              <a:t>就像是應用程式之間的「橋樑」，能將原有的資源(包含功能、資料)開放出來，其他的人可以透過這個中介輕易的使用，降低開發的門檻，增加開發效率。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/>
              <a:t>解析json格式的工具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 Medium"/>
              <a:buChar char="●"/>
            </a:pPr>
            <a:r>
              <a:rPr lang="zh-TW"/>
              <a:t>json是目前相當流行的資料格式，但在讀取後解析並不容易，可以藉由一些工具快速分析，除了解析出結構、資料總數、資料欄位、值等。</a:t>
            </a:r>
            <a:endParaRPr/>
          </a:p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 Medium"/>
              <a:buChar char="●"/>
            </a:pPr>
            <a:r>
              <a:rPr lang="zh-TW"/>
              <a:t>JSON Viewer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https://codebeautify.org/jsonviewer</a:t>
            </a:r>
            <a:endParaRPr/>
          </a:p>
        </p:txBody>
      </p:sp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8159" y="1495335"/>
            <a:ext cx="4032995" cy="252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API的連接：</a:t>
            </a:r>
            <a:r>
              <a:rPr lang="zh-TW"/>
              <a:t>requests模組的使用</a:t>
            </a:r>
            <a:endParaRPr/>
          </a:p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 Medium"/>
              <a:buAutoNum type="arabicPeriod"/>
            </a:pPr>
            <a:r>
              <a:rPr lang="zh-TW"/>
              <a:t>requests 模組 能發送 HTTP的請求取得伺服器的回應資料。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AutoNum type="arabicPeriod"/>
            </a:pPr>
            <a:r>
              <a:rPr lang="zh-TW"/>
              <a:t>常見請求方式 get、post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AutoNum type="arabicPeriod"/>
            </a:pPr>
            <a:r>
              <a:rPr lang="zh-TW"/>
              <a:t>基本語法</a:t>
            </a:r>
            <a:br>
              <a:rPr lang="zh-TW"/>
            </a:br>
            <a:r>
              <a:rPr lang="zh-TW">
                <a:solidFill>
                  <a:srgbClr val="FF0000"/>
                </a:solidFill>
              </a:rPr>
              <a:t>import requests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FF0000"/>
                </a:solidFill>
              </a:rPr>
              <a:t>回應內容 = requests.請求方式("網址", 參數)</a:t>
            </a:r>
            <a:endParaRPr>
              <a:solidFill>
                <a:srgbClr val="FF0000"/>
              </a:solidFill>
            </a:endParaRPr>
          </a:p>
          <a:p>
            <a:pPr indent="-355600" lvl="0" marL="457200" marR="0" rtl="0" algn="l">
              <a:spcBef>
                <a:spcPts val="800"/>
              </a:spcBef>
              <a:spcAft>
                <a:spcPts val="0"/>
              </a:spcAft>
              <a:buSzPts val="2000"/>
              <a:buFont typeface="Microsoft JhengHei"/>
              <a:buAutoNum type="arabicPeriod"/>
            </a:pPr>
            <a:r>
              <a:rPr lang="zh-TW"/>
              <a:t>請求資料為</a:t>
            </a:r>
            <a:r>
              <a:rPr lang="zh-TW"/>
              <a:t>json</a:t>
            </a:r>
            <a:r>
              <a:rPr lang="zh-TW"/>
              <a:t>時，可用 回應內容.json() 取得值</a:t>
            </a:r>
            <a:endParaRPr/>
          </a:p>
        </p:txBody>
      </p:sp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實戰：</a:t>
            </a:r>
            <a:r>
              <a:rPr lang="zh-TW"/>
              <a:t>空氣品質指標(AQI)查詢器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url =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'https://data.epa.gov.tw/api/v2/aqx_p_432?api_key=e8dd42e6-9b8b-43f8-991e-b3dee723a52d&amp;limit=1000&amp;sort=ImportDate%20desc&amp;format=JSON'</a:t>
            </a:r>
            <a:endParaRPr sz="21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 = requests.get(url)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 = r.json()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county =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'請輸入要查詢的縣市：'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'-'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21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zh-TW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])):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'county'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== county.replace(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'台'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'臺'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'county'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'sitename'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'aqi'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solidFill>
                <a:srgbClr val="AF00DB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7" name="Google Shape;247;p32"/>
          <p:cNvSpPr txBox="1"/>
          <p:nvPr/>
        </p:nvSpPr>
        <p:spPr>
          <a:xfrm>
            <a:off x="5941175" y="36675"/>
            <a:ext cx="30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Consolas"/>
                <a:ea typeface="Consolas"/>
                <a:cs typeface="Consolas"/>
                <a:sym typeface="Consolas"/>
              </a:rPr>
              <a:t>https://data.gov.tw/dataset/40448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可愛小貓隨機圖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from IPython.display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HTML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url =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'https://api.thecatapi.com/v1/images/search'</a:t>
            </a:r>
            <a:endParaRPr sz="21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 = requests.get(url)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 = r.json()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img = datas[</a:t>
            </a:r>
            <a:r>
              <a:rPr lang="zh-TW" sz="21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'url'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HTML(f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zh-TW" sz="21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zh-TW" sz="2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zh-TW" sz="21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'{img}'</a:t>
            </a:r>
            <a:r>
              <a:rPr lang="zh-TW" sz="21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7364100" y="146700"/>
            <a:ext cx="158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https://thecatapi.com/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實戰：萌典-國語字典</a:t>
            </a:r>
            <a:endParaRPr/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AF00D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requests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word = 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'請輸入要查詢的國字：'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url = 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"https://www.moedict.tw/uni/"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+ word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r = requests.get(url)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datas = r.json()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'-'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zh-TW" sz="1500">
                <a:solidFill>
                  <a:srgbClr val="09885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'【{}】'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format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'title'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'部首：'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, 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'radical'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'筆劃：'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, 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'stroke_count'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AF00D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i </a:t>
            </a:r>
            <a:r>
              <a:rPr lang="zh-TW" sz="1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range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'heteronyms'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])):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'注音：'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, 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'heteronyms'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][i][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'bopomofo'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2" name="Google Shape;26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3" name="Google Shape;263;p34"/>
          <p:cNvSpPr txBox="1"/>
          <p:nvPr/>
        </p:nvSpPr>
        <p:spPr>
          <a:xfrm>
            <a:off x="6158850" y="106325"/>
            <a:ext cx="286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onsolas"/>
                <a:ea typeface="Consolas"/>
                <a:cs typeface="Consolas"/>
                <a:sym typeface="Consolas"/>
              </a:rPr>
              <a:t>https://github.com/g0v/moedict-webkit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 Gradio 製作 Web APP</a:t>
            </a:r>
            <a:endParaRPr/>
          </a:p>
        </p:txBody>
      </p:sp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zh-TW" sz="2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pip install gradio</a:t>
            </a:r>
            <a:endParaRPr sz="21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gradio </a:t>
            </a:r>
            <a:r>
              <a:rPr lang="zh-TW" sz="2100">
                <a:solidFill>
                  <a:srgbClr val="AF00DB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zh-TW" sz="2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gr </a:t>
            </a:r>
            <a:endParaRPr sz="21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#create interface object</a:t>
            </a:r>
            <a:endParaRPr sz="21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gui = gr.Interface(fn=自訂函式, </a:t>
            </a:r>
            <a:r>
              <a:rPr lang="zh-TW" sz="21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#callable function</a:t>
            </a:r>
            <a:endParaRPr sz="21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         inputs=</a:t>
            </a:r>
            <a:r>
              <a:rPr lang="zh-TW" sz="2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zh-TW" sz="2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21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#input format</a:t>
            </a:r>
            <a:endParaRPr sz="21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         outputs=</a:t>
            </a:r>
            <a:r>
              <a:rPr lang="zh-TW" sz="2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zh-TW" sz="2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zh-TW" sz="21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#output format</a:t>
            </a:r>
            <a:endParaRPr sz="21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8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#display the interface</a:t>
            </a:r>
            <a:endParaRPr sz="21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gui.launch()</a:t>
            </a:r>
            <a:endParaRPr sz="21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2554" l="0" r="0" t="12718"/>
          <a:stretch/>
        </p:blipFill>
        <p:spPr>
          <a:xfrm>
            <a:off x="6807100" y="3734150"/>
            <a:ext cx="2144200" cy="1201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311700" y="1440000"/>
            <a:ext cx="49215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Colab+ChatGPT實戰</a:t>
            </a:r>
            <a:endParaRPr/>
          </a:p>
        </p:txBody>
      </p:sp>
      <p:sp>
        <p:nvSpPr>
          <p:cNvPr id="278" name="Google Shape;278;p36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 WebAPI 方式連接 ChatGPT API</a:t>
            </a:r>
            <a:endParaRPr/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311700" y="1152475"/>
            <a:ext cx="4173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需要準備什麼？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openai的api網址</a:t>
            </a:r>
            <a:br>
              <a:rPr lang="zh-TW"/>
            </a:br>
            <a:r>
              <a:rPr lang="zh-TW" sz="1200" u="sng">
                <a:solidFill>
                  <a:schemeClr val="hlink"/>
                </a:solidFill>
                <a:hlinkClick r:id="rId3"/>
              </a:rPr>
              <a:t>https://api.openai.com/v1/completions</a:t>
            </a:r>
            <a:r>
              <a:rPr lang="zh-TW" sz="1200"/>
              <a:t>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openai的api key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注意事項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openai的api是用post連接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因為是completions模式，所引擎要用 text-davinci-003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任務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連接OpenAI API 發送問題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拆解回傳內容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製作互動介面</a:t>
            </a:r>
            <a:endParaRPr/>
          </a:p>
        </p:txBody>
      </p:sp>
      <p:sp>
        <p:nvSpPr>
          <p:cNvPr id="288" name="Google Shape;288;p37"/>
          <p:cNvSpPr txBox="1"/>
          <p:nvPr>
            <p:ph idx="2" type="body"/>
          </p:nvPr>
        </p:nvSpPr>
        <p:spPr>
          <a:xfrm>
            <a:off x="4448525" y="1152475"/>
            <a:ext cx="44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基本格式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api_key =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'你的API_Key'</a:t>
            </a:r>
            <a:endParaRPr sz="13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headers = {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'Authorization'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'Bearer 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{api_key}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api_url =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'https://api.openai.com/v1/completions'</a:t>
            </a:r>
            <a:endParaRPr sz="13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q =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'你的問題'</a:t>
            </a:r>
            <a:endParaRPr sz="13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 = {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'prompt'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:q,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'model'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'text-davinci-003'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'max_tokens'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'temperature'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response = requests.post(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api_url,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json=data,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headers=headers)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製作ChatGPT行動版APP</a:t>
            </a:r>
            <a:endParaRPr/>
          </a:p>
        </p:txBody>
      </p:sp>
      <p:sp>
        <p:nvSpPr>
          <p:cNvPr id="295" name="Google Shape;295;p38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t/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255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askchatgpt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255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q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255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api_key = "API_KEY"</a:t>
            </a:r>
            <a:endParaRPr sz="1255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headers = {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'Authorization'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255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'Bearer 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{api_key}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url =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'https://api.openai.com/v1/completions'</a:t>
            </a:r>
            <a:endParaRPr sz="1255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 = {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'prompt'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:q,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'model'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'text-davinci-003'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'temperature'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255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'max_tokens'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255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response = requests.post(url, json=data, headers = headers)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 = response.json()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msg =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'既然你誠心誠意的發問，我就大發慈悲的回答你：\n'</a:t>
            </a:r>
            <a:endParaRPr sz="1255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msg += datas[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'choices'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zh-TW" sz="1255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].strip()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SzPct val="48207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255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msg</a:t>
            </a:r>
            <a:endParaRPr sz="1090"/>
          </a:p>
        </p:txBody>
      </p:sp>
      <p:sp>
        <p:nvSpPr>
          <p:cNvPr id="296" name="Google Shape;296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27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gradio </a:t>
            </a:r>
            <a:r>
              <a:rPr lang="zh-TW" sz="1227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gr</a:t>
            </a:r>
            <a:endParaRPr sz="12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gui = gr.Interface(</a:t>
            </a:r>
            <a:endParaRPr sz="12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fn = askchatgpt,</a:t>
            </a:r>
            <a:endParaRPr sz="12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title = </a:t>
            </a:r>
            <a:r>
              <a:rPr lang="zh-TW" sz="1227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'問問ChatGPT'</a:t>
            </a: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inputs = gr.Textbox(label=</a:t>
            </a:r>
            <a:r>
              <a:rPr lang="zh-TW" sz="1227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'請輸入你的問題'</a:t>
            </a: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2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outputs = gr.Text(label=</a:t>
            </a:r>
            <a:r>
              <a:rPr lang="zh-TW" sz="1227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'ChatGPT回答你'</a:t>
            </a: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gui.launch(share=</a:t>
            </a:r>
            <a:r>
              <a:rPr lang="zh-TW" sz="122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zh-TW" sz="12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8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0" y="3886512"/>
            <a:ext cx="9144000" cy="12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1954775" y="4050623"/>
            <a:ext cx="4572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黃信溢</a:t>
            </a:r>
            <a:r>
              <a:rPr b="1" i="0" lang="zh-TW" sz="1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300">
                <a:solidFill>
                  <a:schemeClr val="lt1"/>
                </a:solidFill>
              </a:rPr>
              <a:t>茶米老師教室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edreamer@gmail.com</a:t>
            </a:r>
            <a:b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http://www.facebook.com/edreamertw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http://www.youtube.com/edreamertw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6201896" y="397227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6748954" y="480986"/>
            <a:ext cx="1749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YouTube頻道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1196" y="510105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6275" y="1005906"/>
            <a:ext cx="2153692" cy="215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439654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1054635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粉絲專頁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76" y="510109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9447" y="4079189"/>
            <a:ext cx="914475" cy="9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320766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3935747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官方帳號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9" name="Google Shape;139;p21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5153" y="1005900"/>
            <a:ext cx="2153682" cy="215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11">
            <a:alphaModFix/>
          </a:blip>
          <a:srcRect b="19513" l="19264" r="17094" t="19182"/>
          <a:stretch/>
        </p:blipFill>
        <p:spPr>
          <a:xfrm>
            <a:off x="3555722" y="530832"/>
            <a:ext cx="380100" cy="36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5899110" y="4527667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資訊教育初學特訓班</a:t>
            </a:r>
            <a:br>
              <a:rPr b="1" lang="zh-TW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Facebook社團</a:t>
            </a:r>
            <a:endParaRPr sz="1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2" name="Google Shape;142;p21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0184" y="1005903"/>
            <a:ext cx="2153700" cy="21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9050" y="3520225"/>
            <a:ext cx="1535100" cy="1534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311700" y="1440000"/>
            <a:ext cx="49215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用Colab建置Web服務</a:t>
            </a:r>
            <a:endParaRPr/>
          </a:p>
        </p:txBody>
      </p:sp>
      <p:sp>
        <p:nvSpPr>
          <p:cNvPr id="303" name="Google Shape;303;p39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在Colab上建立Web服務</a:t>
            </a:r>
            <a:endParaRPr/>
          </a:p>
        </p:txBody>
      </p:sp>
      <p:sp>
        <p:nvSpPr>
          <p:cNvPr id="311" name="Google Shape;311;p40"/>
          <p:cNvSpPr/>
          <p:nvPr/>
        </p:nvSpPr>
        <p:spPr>
          <a:xfrm>
            <a:off x="2024575" y="1950650"/>
            <a:ext cx="1983600" cy="1983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Righteous"/>
                <a:ea typeface="Righteous"/>
                <a:cs typeface="Righteous"/>
                <a:sym typeface="Righteous"/>
              </a:rPr>
              <a:t>flask</a:t>
            </a:r>
            <a:br>
              <a:rPr lang="zh-TW" sz="2300">
                <a:solidFill>
                  <a:srgbClr val="FFFFFF"/>
                </a:solidFill>
              </a:rPr>
            </a:br>
            <a:r>
              <a:rPr lang="zh-TW" sz="1800">
                <a:solidFill>
                  <a:srgbClr val="FFFFFF"/>
                </a:solidFill>
              </a:rPr>
              <a:t>本機建立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Web 服務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2" name="Google Shape;312;p40"/>
          <p:cNvSpPr/>
          <p:nvPr/>
        </p:nvSpPr>
        <p:spPr>
          <a:xfrm>
            <a:off x="5037875" y="1950650"/>
            <a:ext cx="1983600" cy="1983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latin typeface="Righteous"/>
                <a:ea typeface="Righteous"/>
                <a:cs typeface="Righteous"/>
                <a:sym typeface="Righteous"/>
              </a:rPr>
              <a:t>ngrok</a:t>
            </a:r>
            <a:br>
              <a:rPr lang="zh-TW" sz="2300">
                <a:solidFill>
                  <a:srgbClr val="FFFFFF"/>
                </a:solidFill>
              </a:rPr>
            </a:br>
            <a:r>
              <a:rPr lang="zh-TW" sz="1800">
                <a:solidFill>
                  <a:srgbClr val="FFFFFF"/>
                </a:solidFill>
              </a:rPr>
              <a:t>取得外部服務網址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225425" y="2820975"/>
            <a:ext cx="595200" cy="38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0"/>
          <p:cNvSpPr txBox="1"/>
          <p:nvPr/>
        </p:nvSpPr>
        <p:spPr>
          <a:xfrm>
            <a:off x="5037875" y="4096725"/>
            <a:ext cx="19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使用flask-ngrok</a:t>
            </a:r>
            <a:endParaRPr b="1"/>
          </a:p>
        </p:txBody>
      </p:sp>
      <p:sp>
        <p:nvSpPr>
          <p:cNvPr id="315" name="Google Shape;315;p40"/>
          <p:cNvSpPr txBox="1"/>
          <p:nvPr/>
        </p:nvSpPr>
        <p:spPr>
          <a:xfrm>
            <a:off x="1920625" y="4096725"/>
            <a:ext cx="21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用flask建置web服務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申請ngrok服務</a:t>
            </a:r>
            <a:endParaRPr/>
          </a:p>
        </p:txBody>
      </p:sp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https://ngrok.com/</a:t>
            </a:r>
            <a:endParaRPr sz="20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TW" sz="155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ngrok的原理就是可以把外界的請求轉發到本機指定的 Port，ngrok會產生一個公開的網址讓外網可以存取你本機上的Port。它的優點是快速而且還提供了https的服務。</a:t>
            </a:r>
            <a:endParaRPr sz="155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Clr>
                <a:srgbClr val="252525"/>
              </a:buClr>
              <a:buSzPts val="1550"/>
              <a:buFont typeface="Roboto"/>
              <a:buChar char="●"/>
            </a:pPr>
            <a:r>
              <a:rPr lang="zh-TW" sz="155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操作步驟</a:t>
            </a:r>
            <a:endParaRPr sz="155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1" marL="914400" rtl="0" algn="l">
              <a:spcBef>
                <a:spcPts val="1000"/>
              </a:spcBef>
              <a:spcAft>
                <a:spcPts val="0"/>
              </a:spcAft>
              <a:buClr>
                <a:srgbClr val="252525"/>
              </a:buClr>
              <a:buSzPts val="1550"/>
              <a:buFont typeface="Roboto"/>
              <a:buChar char="○"/>
            </a:pPr>
            <a:r>
              <a:rPr lang="zh-TW" sz="155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註冊</a:t>
            </a:r>
            <a:endParaRPr sz="155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550"/>
              <a:buFont typeface="Roboto"/>
              <a:buChar char="○"/>
            </a:pPr>
            <a:r>
              <a:rPr lang="zh-TW" sz="155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取得 Authtoken Token</a:t>
            </a:r>
            <a:endParaRPr sz="155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00" y="1295075"/>
            <a:ext cx="4353901" cy="33577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在Colab上設定ngrok的服務</a:t>
            </a:r>
            <a:endParaRPr/>
          </a:p>
        </p:txBody>
      </p:sp>
      <p:sp>
        <p:nvSpPr>
          <p:cNvPr id="330" name="Google Shape;330;p42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在 Google Drive 下載 ngrok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先連接Google Drive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新增ngrok-ssh目錄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在目錄中下載ngrok(下載解壓縮)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ngrok設定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設定 ngrok 權限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設定 ngrok authtoken</a:t>
            </a:r>
            <a:endParaRPr/>
          </a:p>
        </p:txBody>
      </p:sp>
      <p:sp>
        <p:nvSpPr>
          <p:cNvPr id="331" name="Google Shape;331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3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zh-TW" sz="13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mkdir -p /content/drive/MyDrive/ngrok-ssh</a:t>
            </a:r>
            <a:endParaRPr sz="13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3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%cd </a:t>
            </a:r>
            <a:r>
              <a:rPr lang="zh-TW" sz="13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/content/drive/MyDrive/ngrok-ssh</a:t>
            </a:r>
            <a:endParaRPr sz="13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3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zh-TW" sz="13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wget https://bin.equinox.io/c/</a:t>
            </a:r>
            <a:r>
              <a:rPr lang="zh-TW" sz="1300">
                <a:solidFill>
                  <a:srgbClr val="098658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zh-TW" sz="13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VmDzA7iaHb/ngrok-stable-linux-amd64.zip -O ngrok-stable-linux-amd64.zip</a:t>
            </a:r>
            <a:endParaRPr sz="13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3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zh-TW" sz="13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unzip -u ngrok-stable-linux-amd64.zip</a:t>
            </a:r>
            <a:endParaRPr sz="13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設定ngrok權限</a:t>
            </a:r>
            <a:endParaRPr sz="1300">
              <a:solidFill>
                <a:srgbClr val="008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%cd </a:t>
            </a:r>
            <a:r>
              <a:rPr lang="zh-TW" sz="13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/content/drive/MyDrive/ngrok-ssh</a:t>
            </a:r>
            <a:endParaRPr sz="13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zh-TW" sz="13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chmod +x ngrok</a:t>
            </a:r>
            <a:endParaRPr sz="13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設定ngrok authtoken</a:t>
            </a:r>
            <a:endParaRPr sz="1300">
              <a:solidFill>
                <a:srgbClr val="008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zh-TW" sz="13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/content/drive/MyDrive/ngrok-ssh/ngrok authtoken </a:t>
            </a:r>
            <a:r>
              <a:rPr lang="zh-TW" sz="1300">
                <a:solidFill>
                  <a:srgbClr val="A31515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'申請的Token'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flask-ngrok的使用</a:t>
            </a:r>
            <a:endParaRPr/>
          </a:p>
        </p:txBody>
      </p:sp>
      <p:sp>
        <p:nvSpPr>
          <p:cNvPr id="338" name="Google Shape;338;p43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flask </a:t>
            </a: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Flask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flask_ngrok </a:t>
            </a: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run_with_ngrok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app = Flask(</a:t>
            </a:r>
            <a:r>
              <a:rPr lang="zh-TW" sz="2100">
                <a:solidFill>
                  <a:srgbClr val="001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run_with_ngrok(app)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795E2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@app.route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A31515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795E2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hello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A31515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"Hello World"</a:t>
            </a:r>
            <a:endParaRPr sz="2100">
              <a:solidFill>
                <a:srgbClr val="A31515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001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zh-TW" sz="2100">
                <a:solidFill>
                  <a:srgbClr val="A31515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app.run()</a:t>
            </a:r>
            <a:endParaRPr sz="2100">
              <a:solidFill>
                <a:srgbClr val="0000FF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100" y="1170125"/>
            <a:ext cx="4079924" cy="314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778" y="3868350"/>
            <a:ext cx="2235821" cy="111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title"/>
          </p:nvPr>
        </p:nvSpPr>
        <p:spPr>
          <a:xfrm>
            <a:off x="311700" y="1440000"/>
            <a:ext cx="49215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</a:t>
            </a:r>
            <a:r>
              <a:rPr lang="zh-TW" sz="2400"/>
              <a:t>服務的申請與設定</a:t>
            </a:r>
            <a:endParaRPr sz="2400"/>
          </a:p>
        </p:txBody>
      </p:sp>
      <p:sp>
        <p:nvSpPr>
          <p:cNvPr id="347" name="Google Shape;347;p44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</p:txBody>
      </p:sp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認識 Messaging 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5"/>
          <p:cNvSpPr/>
          <p:nvPr/>
        </p:nvSpPr>
        <p:spPr>
          <a:xfrm>
            <a:off x="3919386" y="1894975"/>
            <a:ext cx="1818900" cy="2213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LINE</a:t>
            </a:r>
            <a:br>
              <a:rPr b="1" lang="zh-TW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zh-TW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platform</a:t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45"/>
          <p:cNvSpPr/>
          <p:nvPr/>
        </p:nvSpPr>
        <p:spPr>
          <a:xfrm>
            <a:off x="7363854" y="2365399"/>
            <a:ext cx="1272300" cy="1272300"/>
          </a:xfrm>
          <a:prstGeom prst="roundRect">
            <a:avLst>
              <a:gd fmla="val 16667" name="adj"/>
            </a:avLst>
          </a:prstGeom>
          <a:solidFill>
            <a:srgbClr val="00B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Bot</a:t>
            </a:r>
            <a:br>
              <a:rPr lang="zh-TW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zh-TW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Server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7" name="Google Shape;357;p45"/>
          <p:cNvSpPr/>
          <p:nvPr/>
        </p:nvSpPr>
        <p:spPr>
          <a:xfrm>
            <a:off x="2421018" y="2650782"/>
            <a:ext cx="13713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5"/>
          <p:cNvSpPr/>
          <p:nvPr/>
        </p:nvSpPr>
        <p:spPr>
          <a:xfrm flipH="1">
            <a:off x="2420920" y="2946542"/>
            <a:ext cx="13713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5"/>
          <p:cNvSpPr/>
          <p:nvPr/>
        </p:nvSpPr>
        <p:spPr>
          <a:xfrm>
            <a:off x="5865486" y="2650782"/>
            <a:ext cx="13713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5"/>
          <p:cNvSpPr/>
          <p:nvPr/>
        </p:nvSpPr>
        <p:spPr>
          <a:xfrm flipH="1">
            <a:off x="5865388" y="2946542"/>
            <a:ext cx="1371300" cy="3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5"/>
          <p:cNvPicPr preferRelativeResize="0"/>
          <p:nvPr/>
        </p:nvPicPr>
        <p:blipFill rotWithShape="1">
          <a:blip r:embed="rId3">
            <a:alphaModFix/>
          </a:blip>
          <a:srcRect b="0" l="4215" r="69797" t="0"/>
          <a:stretch/>
        </p:blipFill>
        <p:spPr>
          <a:xfrm>
            <a:off x="922650" y="1905767"/>
            <a:ext cx="1371203" cy="2191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獲得 LINE Bot Messaging API 存取權限</a:t>
            </a: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566900" y="1884750"/>
            <a:ext cx="1983600" cy="1983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Massaging</a:t>
            </a:r>
            <a:r>
              <a:rPr b="1" lang="zh-TW" sz="1600"/>
              <a:t> API Channel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FFFFFF"/>
                </a:solidFill>
              </a:rPr>
              <a:t>新增</a:t>
            </a:r>
            <a:endParaRPr b="1" sz="1600"/>
          </a:p>
        </p:txBody>
      </p:sp>
      <p:sp>
        <p:nvSpPr>
          <p:cNvPr id="368" name="Google Shape;368;p46"/>
          <p:cNvSpPr/>
          <p:nvPr/>
        </p:nvSpPr>
        <p:spPr>
          <a:xfrm>
            <a:off x="3580200" y="1884750"/>
            <a:ext cx="1983600" cy="1983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Channel</a:t>
            </a:r>
            <a:br>
              <a:rPr b="1" lang="zh-TW" sz="2000"/>
            </a:br>
            <a:r>
              <a:rPr b="1" lang="zh-TW" sz="2000"/>
              <a:t>secret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FFFFFF"/>
                </a:solidFill>
              </a:rPr>
              <a:t>取得</a:t>
            </a:r>
            <a:endParaRPr b="1" sz="2000"/>
          </a:p>
        </p:txBody>
      </p:sp>
      <p:sp>
        <p:nvSpPr>
          <p:cNvPr id="369" name="Google Shape;369;p46"/>
          <p:cNvSpPr/>
          <p:nvPr/>
        </p:nvSpPr>
        <p:spPr>
          <a:xfrm>
            <a:off x="6593500" y="1884750"/>
            <a:ext cx="1983600" cy="1983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Channel </a:t>
            </a:r>
            <a:r>
              <a:rPr b="1" lang="zh-TW" sz="1500"/>
              <a:t>access token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FFFFFF"/>
                </a:solidFill>
              </a:rPr>
              <a:t>取得</a:t>
            </a:r>
            <a:endParaRPr b="1" sz="1500"/>
          </a:p>
        </p:txBody>
      </p:sp>
      <p:sp>
        <p:nvSpPr>
          <p:cNvPr id="370" name="Google Shape;370;p46"/>
          <p:cNvSpPr/>
          <p:nvPr/>
        </p:nvSpPr>
        <p:spPr>
          <a:xfrm>
            <a:off x="2767750" y="2755075"/>
            <a:ext cx="595200" cy="38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6"/>
          <p:cNvSpPr/>
          <p:nvPr/>
        </p:nvSpPr>
        <p:spPr>
          <a:xfrm>
            <a:off x="5771675" y="2755075"/>
            <a:ext cx="595200" cy="38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本機API服務的建立 - flask &amp; ngrok</a:t>
            </a:r>
            <a:endParaRPr/>
          </a:p>
        </p:txBody>
      </p:sp>
      <p:sp>
        <p:nvSpPr>
          <p:cNvPr id="377" name="Google Shape;377;p47"/>
          <p:cNvSpPr/>
          <p:nvPr/>
        </p:nvSpPr>
        <p:spPr>
          <a:xfrm>
            <a:off x="566900" y="1950650"/>
            <a:ext cx="1983600" cy="1983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Righteous"/>
                <a:ea typeface="Righteous"/>
                <a:cs typeface="Righteous"/>
                <a:sym typeface="Righteous"/>
              </a:rPr>
              <a:t>flask</a:t>
            </a:r>
            <a:br>
              <a:rPr lang="zh-TW" sz="2300">
                <a:solidFill>
                  <a:srgbClr val="FFFFFF"/>
                </a:solidFill>
              </a:rPr>
            </a:br>
            <a:r>
              <a:rPr lang="zh-TW" sz="1800">
                <a:solidFill>
                  <a:srgbClr val="FFFFFF"/>
                </a:solidFill>
              </a:rPr>
              <a:t>本機建立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Web API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8" name="Google Shape;378;p47"/>
          <p:cNvSpPr/>
          <p:nvPr/>
        </p:nvSpPr>
        <p:spPr>
          <a:xfrm>
            <a:off x="3580200" y="1950650"/>
            <a:ext cx="1983600" cy="1983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latin typeface="Righteous"/>
                <a:ea typeface="Righteous"/>
                <a:cs typeface="Righteous"/>
                <a:sym typeface="Righteous"/>
              </a:rPr>
              <a:t>ngrok</a:t>
            </a:r>
            <a:br>
              <a:rPr lang="zh-TW" sz="2300">
                <a:solidFill>
                  <a:srgbClr val="FFFFFF"/>
                </a:solidFill>
              </a:rPr>
            </a:br>
            <a:r>
              <a:rPr lang="zh-TW" sz="1800">
                <a:solidFill>
                  <a:srgbClr val="FFFFFF"/>
                </a:solidFill>
              </a:rPr>
              <a:t>將本機服務推到外部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9" name="Google Shape;379;p47"/>
          <p:cNvSpPr/>
          <p:nvPr/>
        </p:nvSpPr>
        <p:spPr>
          <a:xfrm>
            <a:off x="6593500" y="1950650"/>
            <a:ext cx="1983600" cy="1983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設定及測試</a:t>
            </a:r>
            <a:br>
              <a:rPr lang="zh-TW" sz="2300">
                <a:solidFill>
                  <a:srgbClr val="FFFFFF"/>
                </a:solidFill>
              </a:rPr>
            </a:br>
            <a:r>
              <a:rPr b="1" lang="zh-TW" sz="2600">
                <a:latin typeface="Righteous"/>
                <a:ea typeface="Righteous"/>
                <a:cs typeface="Righteous"/>
                <a:sym typeface="Righteous"/>
              </a:rPr>
              <a:t>webhook</a:t>
            </a:r>
            <a:endParaRPr b="1" sz="2600"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網址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0" name="Google Shape;380;p47"/>
          <p:cNvSpPr/>
          <p:nvPr/>
        </p:nvSpPr>
        <p:spPr>
          <a:xfrm>
            <a:off x="2767750" y="2820975"/>
            <a:ext cx="595200" cy="38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5771675" y="2820975"/>
            <a:ext cx="595200" cy="38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3580200" y="4204425"/>
            <a:ext cx="19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通訊協定必須是 https</a:t>
            </a:r>
            <a:endParaRPr b="1"/>
          </a:p>
        </p:txBody>
      </p:sp>
      <p:sp>
        <p:nvSpPr>
          <p:cNvPr id="383" name="Google Shape;383;p47"/>
          <p:cNvSpPr txBox="1"/>
          <p:nvPr/>
        </p:nvSpPr>
        <p:spPr>
          <a:xfrm>
            <a:off x="462950" y="4096725"/>
            <a:ext cx="219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設定 Channel secret 及 Channel access token</a:t>
            </a:r>
            <a:endParaRPr b="1"/>
          </a:p>
        </p:txBody>
      </p:sp>
      <p:sp>
        <p:nvSpPr>
          <p:cNvPr id="384" name="Google Shape;384;p47"/>
          <p:cNvSpPr txBox="1"/>
          <p:nvPr/>
        </p:nvSpPr>
        <p:spPr>
          <a:xfrm>
            <a:off x="6640775" y="4204425"/>
            <a:ext cx="19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服務路由是 </a:t>
            </a:r>
            <a:r>
              <a:rPr b="1" lang="zh-TW">
                <a:solidFill>
                  <a:srgbClr val="FF0000"/>
                </a:solidFill>
              </a:rPr>
              <a:t>/callback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/>
              <a:t>新增LINE Bot</a:t>
            </a:r>
            <a:endParaRPr/>
          </a:p>
        </p:txBody>
      </p:sp>
      <p:sp>
        <p:nvSpPr>
          <p:cNvPr id="390" name="Google Shape;39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onsolas"/>
              <a:buAutoNum type="arabicPeriod"/>
            </a:pPr>
            <a:r>
              <a:rPr lang="zh-TW" sz="1750">
                <a:latin typeface="Consolas"/>
                <a:ea typeface="Consolas"/>
                <a:cs typeface="Consolas"/>
                <a:sym typeface="Consolas"/>
              </a:rPr>
              <a:t>LINE開發者網站 </a:t>
            </a:r>
            <a:br>
              <a:rPr lang="zh-TW" sz="1750">
                <a:latin typeface="Consolas"/>
                <a:ea typeface="Consolas"/>
                <a:cs typeface="Consolas"/>
                <a:sym typeface="Consolas"/>
              </a:rPr>
            </a:br>
            <a:r>
              <a:rPr lang="zh-TW" sz="17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https://developers.line.biz/zh-hant/</a:t>
            </a:r>
            <a:endParaRPr sz="1750"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onsolas"/>
              <a:buAutoNum type="arabicPeriod"/>
            </a:pPr>
            <a:r>
              <a:rPr lang="zh-TW" sz="1750">
                <a:latin typeface="Consolas"/>
                <a:ea typeface="Consolas"/>
                <a:cs typeface="Consolas"/>
                <a:sym typeface="Consolas"/>
              </a:rPr>
              <a:t>申請LINE開發者帳號</a:t>
            </a:r>
            <a:endParaRPr sz="1750"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onsolas"/>
              <a:buAutoNum type="arabicPeriod"/>
            </a:pPr>
            <a:r>
              <a:rPr lang="zh-TW" sz="1750">
                <a:latin typeface="Consolas"/>
                <a:ea typeface="Consolas"/>
                <a:cs typeface="Consolas"/>
                <a:sym typeface="Consolas"/>
              </a:rPr>
              <a:t>新增Provider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onsolas"/>
              <a:buAutoNum type="arabicPeriod"/>
            </a:pPr>
            <a:r>
              <a:rPr lang="zh-TW" sz="1750">
                <a:latin typeface="Consolas"/>
                <a:ea typeface="Consolas"/>
                <a:cs typeface="Consolas"/>
                <a:sym typeface="Consolas"/>
              </a:rPr>
              <a:t>新增Channel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nsolas"/>
              <a:buChar char="○"/>
            </a:pPr>
            <a:r>
              <a:rPr lang="zh-TW" sz="1500">
                <a:latin typeface="Consolas"/>
                <a:ea typeface="Consolas"/>
                <a:cs typeface="Consolas"/>
                <a:sym typeface="Consolas"/>
              </a:rPr>
              <a:t>選擇類型：Messageing API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nsolas"/>
              <a:buChar char="○"/>
            </a:pPr>
            <a:r>
              <a:rPr lang="zh-TW" sz="1500">
                <a:latin typeface="Consolas"/>
                <a:ea typeface="Consolas"/>
                <a:cs typeface="Consolas"/>
                <a:sym typeface="Consolas"/>
              </a:rPr>
              <a:t>設定 App Icon, name, description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nsolas"/>
              <a:buChar char="○"/>
            </a:pPr>
            <a:r>
              <a:rPr lang="zh-TW" sz="1500">
                <a:latin typeface="Consolas"/>
                <a:ea typeface="Consolas"/>
                <a:cs typeface="Consolas"/>
                <a:sym typeface="Consolas"/>
              </a:rPr>
              <a:t>設定 Category 及 Subcategory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2" name="Google Shape;39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0432" y="1241625"/>
            <a:ext cx="2640632" cy="165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0440" y="3099451"/>
            <a:ext cx="2640632" cy="165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課程內容</a:t>
            </a:r>
            <a:endParaRPr sz="3800"/>
          </a:p>
        </p:txBody>
      </p:sp>
      <p:sp>
        <p:nvSpPr>
          <p:cNvPr id="150" name="Google Shape;150;p22"/>
          <p:cNvSpPr txBox="1"/>
          <p:nvPr>
            <p:ph idx="2" type="body"/>
          </p:nvPr>
        </p:nvSpPr>
        <p:spPr>
          <a:xfrm>
            <a:off x="4939500" y="287900"/>
            <a:ext cx="3837000" cy="46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ChatGPT 與 OpenAI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認識 ChatGPT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申請 OpenAI 帳號及服務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API應用快速入門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認識API與連接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json格式折解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API連接專題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Colab + ChatGPT實戰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用 Colab 連接 OpenAI API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用 Gradio 製作 Chat APP</a:t>
            </a:r>
            <a:endParaRPr/>
          </a:p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Ubuntu"/>
                <a:ea typeface="Ubuntu"/>
                <a:cs typeface="Ubuntu"/>
                <a:sym typeface="Ubuntu"/>
              </a:rPr>
              <a:t>Agenda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425" y="83425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/>
              <a:t>LINE Bot 設定</a:t>
            </a:r>
            <a:endParaRPr/>
          </a:p>
        </p:txBody>
      </p:sp>
      <p:sp>
        <p:nvSpPr>
          <p:cNvPr id="399" name="Google Shape;39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zh-TW" sz="1600"/>
              <a:t>Basic settings</a:t>
            </a:r>
            <a:endParaRPr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按下Channel secret下的 issue 鈕取得 Secret Key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zh-TW" sz="1600"/>
              <a:t>Messaging API</a:t>
            </a:r>
            <a:endParaRPr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用 QR Code 先將機器人加入你LINE的好友</a:t>
            </a:r>
            <a:endParaRPr sz="1600"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webhook要啟用，web url 等一下再填</a:t>
            </a:r>
            <a:endParaRPr sz="1600"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zh-TW" sz="1600"/>
              <a:t>LINE官方帳號管理</a:t>
            </a:r>
            <a:endParaRPr b="1" sz="1600"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zh-TW" sz="1600" u="sng">
                <a:solidFill>
                  <a:schemeClr val="hlink"/>
                </a:solidFill>
                <a:hlinkClick r:id="rId3"/>
              </a:rPr>
              <a:t>https://manager.line.biz/</a:t>
            </a:r>
            <a:endParaRPr sz="1600"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聊天 &gt; 回應設定 &gt; 回應模式：聊天機器人</a:t>
            </a:r>
            <a:endParaRPr sz="1600"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聊天 &gt; 回應設定 &gt; webhook：啟用</a:t>
            </a:r>
            <a:endParaRPr sz="1600"/>
          </a:p>
        </p:txBody>
      </p:sp>
      <p:sp>
        <p:nvSpPr>
          <p:cNvPr id="400" name="Google Shape;40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1" name="Google Shape;40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6850" y="3096594"/>
            <a:ext cx="2700000" cy="168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2" name="Google Shape;40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6850" y="1197719"/>
            <a:ext cx="2700000" cy="168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/>
              <a:t>鸚鵡 LINE Bot</a:t>
            </a:r>
            <a:endParaRPr/>
          </a:p>
        </p:txBody>
      </p:sp>
      <p:sp>
        <p:nvSpPr>
          <p:cNvPr id="408" name="Google Shape;408;p5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90"/>
              <a:t>參考網站：LINE BOT SDK</a:t>
            </a:r>
            <a:br>
              <a:rPr lang="zh-TW" sz="2590"/>
            </a:br>
            <a:r>
              <a:rPr lang="zh-TW" sz="2600" u="sng">
                <a:solidFill>
                  <a:schemeClr val="hlink"/>
                </a:solidFill>
                <a:hlinkClick r:id="rId3"/>
              </a:rPr>
              <a:t>https://github.com/line/line-bot-sdk-python</a:t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90"/>
              <a:t>操作步驟</a:t>
            </a:r>
            <a:endParaRPr sz="2590"/>
          </a:p>
          <a:p>
            <a:pPr indent="-319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zh-TW" sz="2590"/>
              <a:t>取得 Channel secret</a:t>
            </a:r>
            <a:endParaRPr/>
          </a:p>
          <a:p>
            <a:pPr indent="-319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zh-TW" sz="2590"/>
              <a:t>取得 Channel access token</a:t>
            </a:r>
            <a:endParaRPr/>
          </a:p>
          <a:p>
            <a:pPr indent="-319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zh-TW" sz="2590"/>
              <a:t>安裝 LINE Bot SDK</a:t>
            </a:r>
            <a:br>
              <a:rPr lang="zh-TW" sz="2590"/>
            </a:br>
            <a:r>
              <a:rPr b="1" lang="zh-TW" sz="2590">
                <a:solidFill>
                  <a:srgbClr val="FF0000"/>
                </a:solidFill>
              </a:rPr>
              <a:t>pip install line-bot-sdk</a:t>
            </a:r>
            <a:endParaRPr b="1">
              <a:solidFill>
                <a:srgbClr val="FF0000"/>
              </a:solidFill>
            </a:endParaRPr>
          </a:p>
          <a:p>
            <a:pPr indent="-319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zh-TW" sz="2590"/>
              <a:t>以 Flask 製作 LINE Bot 程式</a:t>
            </a:r>
            <a:endParaRPr sz="2590"/>
          </a:p>
          <a:p>
            <a:pPr indent="-319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zh-TW" sz="2590"/>
              <a:t>使用 ngrok 建立 https 伺服器</a:t>
            </a:r>
            <a:endParaRPr sz="2590"/>
          </a:p>
          <a:p>
            <a:pPr indent="-319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zh-TW" sz="2590"/>
              <a:t>設定 LINE Bot 的 webhook url</a:t>
            </a:r>
            <a:endParaRPr sz="2590"/>
          </a:p>
        </p:txBody>
      </p:sp>
      <p:sp>
        <p:nvSpPr>
          <p:cNvPr id="409" name="Google Shape;409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10" name="Google Shape;41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2592" y="1268046"/>
            <a:ext cx="2038498" cy="362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/>
              <a:t>鸚鵡 LINE Bot 程式碼</a:t>
            </a:r>
            <a:endParaRPr/>
          </a:p>
        </p:txBody>
      </p:sp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628650" y="1369225"/>
            <a:ext cx="3821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flask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Flask, request, abort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linebot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LineBotApi, WebhookHandler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linebot.exceptions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InvalidSignatureError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linebot.models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MessageEvent, TextMessage, TextSendMessage,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 = Flask(</a:t>
            </a:r>
            <a:r>
              <a:rPr lang="zh-TW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line_bot_api = LineBotApi(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'Channel access token'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handler = WebhookHandler(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'Channel secret'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@app.route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"/callback"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methods=[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'POST'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get X-Line-Signature header value</a:t>
            </a:r>
            <a:endParaRPr sz="21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signature = request.headers[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'X-Line-Signature'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get request body as text</a:t>
            </a:r>
            <a:endParaRPr sz="21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body = request.get_data(as_text=</a:t>
            </a:r>
            <a:r>
              <a:rPr lang="zh-TW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app.logger.info(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"Request body: "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body)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7" name="Google Shape;417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8" name="Google Shape;418;p51"/>
          <p:cNvSpPr txBox="1"/>
          <p:nvPr/>
        </p:nvSpPr>
        <p:spPr>
          <a:xfrm>
            <a:off x="4883150" y="1389698"/>
            <a:ext cx="3943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handle webhook body</a:t>
            </a:r>
            <a:endParaRPr sz="21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       handler.handle(body, signature)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InvalidSignatureError: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"Invalid signature. Please check your channel access token/channel secret."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       abort(</a:t>
            </a:r>
            <a:r>
              <a:rPr lang="zh-TW" sz="21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400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'OK'</a:t>
            </a:r>
            <a:endParaRPr sz="21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@handler.add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(MessageEvent, message=TextMessage)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handle_message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   line_bot_api.reply_message(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       event.reply_token,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       TextSendMessage(text=event.message.text))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"__main__"</a:t>
            </a: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Consolas"/>
                <a:ea typeface="Consolas"/>
                <a:cs typeface="Consolas"/>
                <a:sym typeface="Consolas"/>
              </a:rPr>
              <a:t>    app.run()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</p:txBody>
      </p:sp>
      <p:pic>
        <p:nvPicPr>
          <p:cNvPr id="425" name="Google Shape;4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 txBox="1"/>
          <p:nvPr>
            <p:ph type="title"/>
          </p:nvPr>
        </p:nvSpPr>
        <p:spPr>
          <a:xfrm>
            <a:off x="311700" y="1440000"/>
            <a:ext cx="53031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實戰 - ChatGPT LineBot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/>
              <a:t>ChatGPT LineBot </a:t>
            </a:r>
            <a:r>
              <a:rPr lang="zh-TW" sz="2200"/>
              <a:t>(1)</a:t>
            </a:r>
            <a:endParaRPr sz="2200"/>
          </a:p>
        </p:txBody>
      </p:sp>
      <p:sp>
        <p:nvSpPr>
          <p:cNvPr id="433" name="Google Shape;43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4" name="Google Shape;434;p53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flask </a:t>
            </a: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Flask, request, abort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flask_ngrok </a:t>
            </a: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run_with_ngrok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requests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openai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linebot </a:t>
            </a: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LineBotApi, WebhookHandler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linebot.exceptions </a:t>
            </a: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InvalidSignatureError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linebot.models </a:t>
            </a:r>
            <a:r>
              <a:rPr lang="zh-TW" sz="2100">
                <a:solidFill>
                  <a:srgbClr val="AF00DB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MessageEvent, TextMessage, TextSendMessage,</a:t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61">
              <a:solidFill>
                <a:srgbClr val="AF00D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5" name="Google Shape;435;p53"/>
          <p:cNvSpPr txBox="1"/>
          <p:nvPr>
            <p:ph idx="2" type="body"/>
          </p:nvPr>
        </p:nvSpPr>
        <p:spPr>
          <a:xfrm>
            <a:off x="4313375" y="1152475"/>
            <a:ext cx="45189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255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askchatgpt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255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q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255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api_key = "API_KEY"</a:t>
            </a:r>
            <a:endParaRPr sz="1255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headers = {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'Authorization'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255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'Bearer 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{api_key}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url =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'https://api.openai.com/v1/completions'</a:t>
            </a:r>
            <a:endParaRPr sz="1255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 = {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'prompt'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:q,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'model'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'text-davinci-003'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'temperature'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255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'max_tokens'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255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response = requests.post(url, json=data, headers = headers)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 = response.json()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msg = 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'既然你誠心誠意的發問，我就大發慈悲的回答你：\n'</a:t>
            </a:r>
            <a:endParaRPr sz="1255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msg += datas[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'choices'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zh-TW" sz="1255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zh-TW" sz="1255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'text'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].strip()</a:t>
            </a:r>
            <a:endParaRPr sz="1255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255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125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msg</a:t>
            </a:r>
            <a:endParaRPr sz="2100">
              <a:solidFill>
                <a:srgbClr val="0000FF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/>
              <a:t>ChatGPT LineBot </a:t>
            </a:r>
            <a:r>
              <a:rPr lang="zh-TW" sz="2200"/>
              <a:t>(2)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1" name="Google Shape;44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2" name="Google Shape;442;p54"/>
          <p:cNvSpPr txBox="1"/>
          <p:nvPr>
            <p:ph idx="1" type="body"/>
          </p:nvPr>
        </p:nvSpPr>
        <p:spPr>
          <a:xfrm>
            <a:off x="311700" y="1152475"/>
            <a:ext cx="4173600" cy="3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 = Flask(</a:t>
            </a:r>
            <a:r>
              <a:rPr lang="zh-TW" sz="21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run_with_ngrok(app)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line_bot_api = LineBotApi(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'Access Token'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handler = WebhookHandler(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'Channel Secret'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@app.route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"/callback"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methods=[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'POST'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get X-Line-Signature header value</a:t>
            </a:r>
            <a:endParaRPr sz="21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signature = request.headers[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'X-Line-Signature'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get request body as text</a:t>
            </a:r>
            <a:endParaRPr sz="21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body = request.get_data(as_text=</a:t>
            </a:r>
            <a:r>
              <a:rPr lang="zh-TW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app.logger.info(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"Request body: "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body)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handle webhook body</a:t>
            </a:r>
            <a:endParaRPr sz="21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handler.handle(body, signature)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InvalidSignatureError: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"Invalid signature. Please check your channel access token/channel secret."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abort(</a:t>
            </a:r>
            <a:r>
              <a:rPr lang="zh-TW" sz="21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400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'OK'</a:t>
            </a:r>
            <a:endParaRPr/>
          </a:p>
        </p:txBody>
      </p:sp>
      <p:sp>
        <p:nvSpPr>
          <p:cNvPr id="443" name="Google Shape;443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427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@handler.add</a:t>
            </a:r>
            <a:r>
              <a:rPr lang="zh-TW" sz="14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(MessageEvent, message=TextMessage)</a:t>
            </a:r>
            <a:endParaRPr sz="14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427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14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427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handle_message</a:t>
            </a:r>
            <a:r>
              <a:rPr lang="zh-TW" sz="14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427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zh-TW" sz="14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4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4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line_bot_api.reply_message(</a:t>
            </a:r>
            <a:endParaRPr sz="14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4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event.reply_token,</a:t>
            </a:r>
            <a:endParaRPr sz="14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4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TextSendMessage(text=askchatgpt(event.message.text)))</a:t>
            </a:r>
            <a:endParaRPr sz="14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4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4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427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4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427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lang="zh-TW" sz="14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zh-TW" sz="1427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"__main__"</a:t>
            </a:r>
            <a:r>
              <a:rPr lang="zh-TW" sz="14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2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42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app.run()</a:t>
            </a:r>
            <a:endParaRPr sz="885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5" y="308825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5"/>
          <p:cNvPicPr preferRelativeResize="0"/>
          <p:nvPr/>
        </p:nvPicPr>
        <p:blipFill rotWithShape="1">
          <a:blip r:embed="rId4">
            <a:alphaModFix/>
          </a:blip>
          <a:srcRect b="0" l="0" r="17484" t="0"/>
          <a:stretch/>
        </p:blipFill>
        <p:spPr>
          <a:xfrm>
            <a:off x="4572002" y="482100"/>
            <a:ext cx="4578650" cy="417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25000"/>
              </a:srgbClr>
            </a:outerShdw>
          </a:effectLst>
        </p:spPr>
      </p:pic>
      <p:sp>
        <p:nvSpPr>
          <p:cNvPr id="451" name="Google Shape;451;p55"/>
          <p:cNvSpPr txBox="1"/>
          <p:nvPr/>
        </p:nvSpPr>
        <p:spPr>
          <a:xfrm>
            <a:off x="493766" y="1498964"/>
            <a:ext cx="59151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lt1"/>
                </a:solidFill>
              </a:rPr>
              <a:t>感謝您的參與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52" name="Google Shape;452;p55"/>
          <p:cNvSpPr txBox="1"/>
          <p:nvPr/>
        </p:nvSpPr>
        <p:spPr>
          <a:xfrm>
            <a:off x="545113" y="3829781"/>
            <a:ext cx="52254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黃信溢</a:t>
            </a:r>
            <a:r>
              <a:rPr lang="zh-TW" sz="1800">
                <a:solidFill>
                  <a:schemeClr val="lt1"/>
                </a:solidFill>
              </a:rPr>
              <a:t> </a:t>
            </a:r>
            <a:r>
              <a:rPr lang="zh-TW" sz="1200">
                <a:solidFill>
                  <a:schemeClr val="lt1"/>
                </a:solidFill>
              </a:rPr>
              <a:t>茶米老師教室</a:t>
            </a:r>
            <a:r>
              <a:rPr lang="zh-TW" sz="17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edreamer@gmail.com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https://www.youtube.com/@edreamertw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https://www.facebook.com/teach.for.tw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53" name="Google Shape;453;p55"/>
          <p:cNvSpPr txBox="1"/>
          <p:nvPr/>
        </p:nvSpPr>
        <p:spPr>
          <a:xfrm>
            <a:off x="493775" y="2440850"/>
            <a:ext cx="37038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打不過AI，就加入AI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越逃避AI，就越容易被AI取代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https://forms.gle/z9A9LV7CMzJMKBMi9</a:t>
            </a:r>
            <a:endParaRPr b="1" sz="12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4" name="Google Shape;454;p55"/>
          <p:cNvSpPr txBox="1"/>
          <p:nvPr/>
        </p:nvSpPr>
        <p:spPr>
          <a:xfrm>
            <a:off x="5039000" y="4774200"/>
            <a:ext cx="40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https://forms.gle/3GyoGqfRPRnVJMLdA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1440000"/>
            <a:ext cx="45726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與 OpenAI</a:t>
            </a:r>
            <a:endParaRPr/>
          </a:p>
        </p:txBody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3935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茶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7400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米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10864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老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14328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師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17793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教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21257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室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24721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。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28186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黃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31650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信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35114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溢</a:t>
            </a:r>
            <a:endParaRPr b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認識 ChatGPT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11700" y="1152475"/>
            <a:ext cx="8520600" cy="15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 u="sng">
                <a:solidFill>
                  <a:schemeClr val="hlink"/>
                </a:solidFill>
                <a:hlinkClick r:id="rId3"/>
              </a:rPr>
              <a:t>https://openai.com/blog/chatgpt/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Try 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https://chat.openai.com/</a:t>
            </a:r>
            <a:endParaRPr sz="14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註冊帳號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讓ChatGPT自我介紹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013" y="2826227"/>
            <a:ext cx="2735249" cy="206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6">
            <a:alphaModFix/>
          </a:blip>
          <a:srcRect b="9951" l="28844" r="1347" t="11003"/>
          <a:stretch/>
        </p:blipFill>
        <p:spPr>
          <a:xfrm>
            <a:off x="4759325" y="1291075"/>
            <a:ext cx="4216701" cy="37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/>
          <p:nvPr/>
        </p:nvSpPr>
        <p:spPr>
          <a:xfrm>
            <a:off x="4163813" y="3777900"/>
            <a:ext cx="548100" cy="36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3866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ChatEveryWhere不用註冊的ChatGPT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311700" y="1152475"/>
            <a:ext cx="388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ChatEveryWhere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https://chateverywhere.app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不用註冊就能使用ChatGPT，而且功能很強大，除了不用註冊、不用登入，回應速度很快，而且可以整理你的交談以及提示詞。</a:t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b="0" l="0" r="8650" t="0"/>
          <a:stretch/>
        </p:blipFill>
        <p:spPr>
          <a:xfrm>
            <a:off x="4470125" y="1152475"/>
            <a:ext cx="4673876" cy="3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279" y="3999975"/>
            <a:ext cx="1844576" cy="10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OpenAI 的產品及服務內容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oto Sans"/>
              <a:buAutoNum type="arabicPeriod"/>
            </a:pPr>
            <a:r>
              <a:rPr lang="zh-TW" sz="1700" u="sng">
                <a:solidFill>
                  <a:schemeClr val="hlink"/>
                </a:solidFill>
                <a:hlinkClick r:id="rId3"/>
              </a:rPr>
              <a:t>https://openai.com/product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AutoNum type="arabicPeriod"/>
            </a:pPr>
            <a:r>
              <a:rPr lang="zh-TW"/>
              <a:t>模型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oto Sans"/>
              <a:buChar char="○"/>
            </a:pPr>
            <a:r>
              <a:rPr lang="zh-TW"/>
              <a:t>GPT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oto Sans"/>
              <a:buChar char="○"/>
            </a:pPr>
            <a:r>
              <a:rPr lang="zh-TW"/>
              <a:t>DALL.E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oto Sans"/>
              <a:buChar char="○"/>
            </a:pPr>
            <a:r>
              <a:rPr lang="zh-TW"/>
              <a:t>Whisper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API串接服務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提供開發者使用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確保使用的責任</a:t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4">
            <a:alphaModFix/>
          </a:blip>
          <a:srcRect b="0" l="0" r="9420" t="0"/>
          <a:stretch/>
        </p:blipFill>
        <p:spPr>
          <a:xfrm>
            <a:off x="4470125" y="1102625"/>
            <a:ext cx="4673874" cy="388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申請 OpenAI 帳號及服務</a:t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311700" y="1152475"/>
            <a:ext cx="66582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900" u="sng">
                <a:solidFill>
                  <a:schemeClr val="hlink"/>
                </a:solidFill>
                <a:hlinkClick r:id="rId3"/>
              </a:rPr>
              <a:t>OpenAI API 網址</a:t>
            </a:r>
            <a:endParaRPr sz="19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900"/>
              <a:t>註冊與檢視帳號</a:t>
            </a:r>
            <a:endParaRPr sz="19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取得 API Key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了解收費方式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檢視目前用量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測試帳號金額及到期日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900"/>
              <a:t>測試 OpenAI 功能</a:t>
            </a:r>
            <a:endParaRPr sz="19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QuickStart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Playground</a:t>
            </a:r>
            <a:endParaRPr sz="1300"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b="0" l="0" r="9420" t="0"/>
          <a:stretch/>
        </p:blipFill>
        <p:spPr>
          <a:xfrm>
            <a:off x="4470126" y="1152450"/>
            <a:ext cx="4673874" cy="388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1440000"/>
            <a:ext cx="49215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API應用快速入門</a:t>
            </a:r>
            <a:endParaRPr/>
          </a:p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999D5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